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0" r:id="rId5"/>
    <p:sldId id="263" r:id="rId6"/>
    <p:sldId id="262" r:id="rId7"/>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E05788-21C6-4101-8BCA-3CECFB56F1F2}" v="146" dt="2025-03-29T01:09:06.81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263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2011480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114926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439760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101200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1417195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3281342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1630410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2199527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689354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1693736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3BFBAF0-79FC-4FD3-8313-9629C2F4A24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3940979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3BFBAF0-79FC-4FD3-8313-9629C2F4A24E}" type="datetimeFigureOut">
              <a:rPr kumimoji="1" lang="ja-JP" altLang="en-US" smtClean="0"/>
              <a:t>2025/11/28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889BFEC-8639-4920-9489-4910E20BB88C}" type="slidenum">
              <a:rPr kumimoji="1" lang="ja-JP" altLang="en-US" smtClean="0"/>
              <a:t>‹#›</a:t>
            </a:fld>
            <a:endParaRPr kumimoji="1" lang="ja-JP" altLang="en-US"/>
          </a:p>
        </p:txBody>
      </p:sp>
    </p:spTree>
    <p:extLst>
      <p:ext uri="{BB962C8B-B14F-4D97-AF65-F5344CB8AC3E}">
        <p14:creationId xmlns:p14="http://schemas.microsoft.com/office/powerpoint/2010/main" val="3097114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38DA2E83-7B88-5CCE-B98E-DA31181D5435}"/>
              </a:ext>
            </a:extLst>
          </p:cNvPr>
          <p:cNvSpPr>
            <a:spLocks noGrp="1"/>
          </p:cNvSpPr>
          <p:nvPr>
            <p:ph type="ctrTitle"/>
          </p:nvPr>
        </p:nvSpPr>
        <p:spPr>
          <a:xfrm>
            <a:off x="375837" y="1928952"/>
            <a:ext cx="6345422" cy="578225"/>
          </a:xfrm>
        </p:spPr>
        <p:txBody>
          <a:bodyPr>
            <a:normAutofit/>
          </a:bodyPr>
          <a:lstStyle/>
          <a:p>
            <a:pPr algn="l"/>
            <a:r>
              <a:rPr lang="ja-JP" altLang="en-US" sz="1400" dirty="0">
                <a:latin typeface="HG丸ｺﾞｼｯｸM-PRO" panose="020F0600000000000000" pitchFamily="50" charset="-128"/>
                <a:ea typeface="HG丸ｺﾞｼｯｸM-PRO" panose="020F0600000000000000" pitchFamily="50" charset="-128"/>
              </a:rPr>
              <a:t>子ども達が種から植えた大根がようやく収穫できる日がやったきました！</a:t>
            </a:r>
            <a:br>
              <a:rPr lang="en-US" altLang="ja-JP" sz="1400" dirty="0">
                <a:latin typeface="HG丸ｺﾞｼｯｸM-PRO" panose="020F0600000000000000" pitchFamily="50" charset="-128"/>
                <a:ea typeface="HG丸ｺﾞｼｯｸM-PRO" panose="020F0600000000000000" pitchFamily="50" charset="-128"/>
              </a:rPr>
            </a:br>
            <a:endParaRPr lang="ja-JP" altLang="en-US" sz="1400" dirty="0">
              <a:latin typeface="HG丸ｺﾞｼｯｸM-PRO" panose="020F0600000000000000" pitchFamily="50" charset="-128"/>
              <a:ea typeface="HG丸ｺﾞｼｯｸM-PRO" panose="020F0600000000000000" pitchFamily="50" charset="-128"/>
            </a:endParaRPr>
          </a:p>
        </p:txBody>
      </p:sp>
      <p:sp>
        <p:nvSpPr>
          <p:cNvPr id="11" name="正方形/長方形 10">
            <a:extLst>
              <a:ext uri="{FF2B5EF4-FFF2-40B4-BE49-F238E27FC236}">
                <a16:creationId xmlns:a16="http://schemas.microsoft.com/office/drawing/2014/main" id="{ED877B88-595D-E71E-6B5B-B1FE7000AACA}"/>
              </a:ext>
            </a:extLst>
          </p:cNvPr>
          <p:cNvSpPr/>
          <p:nvPr/>
        </p:nvSpPr>
        <p:spPr>
          <a:xfrm>
            <a:off x="1435407" y="223876"/>
            <a:ext cx="3987185" cy="847301"/>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a:latin typeface="HGP創英角ﾎﾟｯﾌﾟ体" panose="040B0A00000000000000" pitchFamily="50" charset="-128"/>
                <a:ea typeface="HGP創英角ﾎﾟｯﾌﾟ体" panose="040B0A00000000000000" pitchFamily="50" charset="-128"/>
              </a:rPr>
              <a:t>まねきねこ　大根抜き体験</a:t>
            </a:r>
          </a:p>
        </p:txBody>
      </p:sp>
      <p:pic>
        <p:nvPicPr>
          <p:cNvPr id="1028" name="Picture 4" descr="大根のイラスト（野菜）">
            <a:extLst>
              <a:ext uri="{FF2B5EF4-FFF2-40B4-BE49-F238E27FC236}">
                <a16:creationId xmlns:a16="http://schemas.microsoft.com/office/drawing/2014/main" id="{3163052F-E35E-8EB3-228C-5FBC64CA4B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90" y="128191"/>
            <a:ext cx="881017" cy="981635"/>
          </a:xfrm>
          <a:prstGeom prst="rect">
            <a:avLst/>
          </a:prstGeom>
          <a:noFill/>
          <a:extLst>
            <a:ext uri="{909E8E84-426E-40DD-AFC4-6F175D3DCCD1}">
              <a14:hiddenFill xmlns:a14="http://schemas.microsoft.com/office/drawing/2010/main">
                <a:solidFill>
                  <a:srgbClr val="FFFFFF"/>
                </a:solidFill>
              </a14:hiddenFill>
            </a:ext>
          </a:extLst>
        </p:spPr>
      </p:pic>
      <p:sp>
        <p:nvSpPr>
          <p:cNvPr id="13" name="字幕 12">
            <a:extLst>
              <a:ext uri="{FF2B5EF4-FFF2-40B4-BE49-F238E27FC236}">
                <a16:creationId xmlns:a16="http://schemas.microsoft.com/office/drawing/2014/main" id="{F512B2DC-7121-5F30-334F-C30A6A8E4BCC}"/>
              </a:ext>
            </a:extLst>
          </p:cNvPr>
          <p:cNvSpPr>
            <a:spLocks noGrp="1"/>
          </p:cNvSpPr>
          <p:nvPr>
            <p:ph type="subTitle" idx="1"/>
          </p:nvPr>
        </p:nvSpPr>
        <p:spPr>
          <a:xfrm>
            <a:off x="279264" y="2544095"/>
            <a:ext cx="6345422" cy="1467639"/>
          </a:xfrm>
        </p:spPr>
        <p:txBody>
          <a:bodyPr>
            <a:normAutofit/>
          </a:bodyPr>
          <a:lstStyle/>
          <a:p>
            <a:r>
              <a:rPr lang="ja-JP" altLang="en-US" sz="2400" b="1" dirty="0">
                <a:latin typeface="HGP創英角ﾎﾟｯﾌﾟ体" panose="040B0A00000000000000" pitchFamily="50" charset="-128"/>
                <a:ea typeface="HGP創英角ﾎﾟｯﾌﾟ体" panose="040B0A00000000000000" pitchFamily="50" charset="-128"/>
              </a:rPr>
              <a:t>各家庭</a:t>
            </a:r>
            <a:r>
              <a:rPr lang="en-US" altLang="ja-JP" sz="2400" b="1" dirty="0">
                <a:latin typeface="HGP創英角ﾎﾟｯﾌﾟ体" panose="040B0A00000000000000" pitchFamily="50" charset="-128"/>
                <a:ea typeface="HGP創英角ﾎﾟｯﾌﾟ体" panose="040B0A00000000000000" pitchFamily="50" charset="-128"/>
              </a:rPr>
              <a:t>1</a:t>
            </a:r>
            <a:r>
              <a:rPr lang="ja-JP" altLang="en-US" sz="2400" b="1" dirty="0">
                <a:latin typeface="HGP創英角ﾎﾟｯﾌﾟ体" panose="040B0A00000000000000" pitchFamily="50" charset="-128"/>
                <a:ea typeface="HGP創英角ﾎﾟｯﾌﾟ体" panose="040B0A00000000000000" pitchFamily="50" charset="-128"/>
              </a:rPr>
              <a:t>本</a:t>
            </a:r>
            <a:endParaRPr lang="en-US" altLang="ja-JP" sz="2400" b="1" dirty="0">
              <a:latin typeface="HGP創英角ﾎﾟｯﾌﾟ体" panose="040B0A00000000000000" pitchFamily="50" charset="-128"/>
              <a:ea typeface="HGP創英角ﾎﾟｯﾌﾟ体" panose="040B0A00000000000000" pitchFamily="50" charset="-128"/>
            </a:endParaRPr>
          </a:p>
          <a:p>
            <a:r>
              <a:rPr lang="ja-JP" altLang="en-US" sz="2400" b="1" dirty="0">
                <a:latin typeface="HGP創英角ﾎﾟｯﾌﾟ体" panose="040B0A00000000000000" pitchFamily="50" charset="-128"/>
                <a:ea typeface="HGP創英角ﾎﾟｯﾌﾟ体" panose="040B0A00000000000000" pitchFamily="50" charset="-128"/>
              </a:rPr>
              <a:t>収穫した大根を</a:t>
            </a:r>
            <a:endParaRPr lang="en-US" altLang="ja-JP" sz="2400" b="1" dirty="0">
              <a:latin typeface="HGP創英角ﾎﾟｯﾌﾟ体" panose="040B0A00000000000000" pitchFamily="50" charset="-128"/>
              <a:ea typeface="HGP創英角ﾎﾟｯﾌﾟ体" panose="040B0A00000000000000" pitchFamily="50" charset="-128"/>
            </a:endParaRPr>
          </a:p>
          <a:p>
            <a:r>
              <a:rPr lang="ja-JP" altLang="en-US" sz="2400" b="1" dirty="0">
                <a:latin typeface="HGP創英角ﾎﾟｯﾌﾟ体" panose="040B0A00000000000000" pitchFamily="50" charset="-128"/>
                <a:ea typeface="HGP創英角ﾎﾟｯﾌﾟ体" panose="040B0A00000000000000" pitchFamily="50" charset="-128"/>
              </a:rPr>
              <a:t>お持ち帰りいただきます</a:t>
            </a:r>
          </a:p>
        </p:txBody>
      </p:sp>
      <p:pic>
        <p:nvPicPr>
          <p:cNvPr id="16" name="Picture 4" descr="大根のイラスト（野菜）">
            <a:extLst>
              <a:ext uri="{FF2B5EF4-FFF2-40B4-BE49-F238E27FC236}">
                <a16:creationId xmlns:a16="http://schemas.microsoft.com/office/drawing/2014/main" id="{F3560731-B985-B5DB-51E1-1684B3A380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491" y="128191"/>
            <a:ext cx="881017" cy="98163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大根のイラスト（野菜）">
            <a:extLst>
              <a:ext uri="{FF2B5EF4-FFF2-40B4-BE49-F238E27FC236}">
                <a16:creationId xmlns:a16="http://schemas.microsoft.com/office/drawing/2014/main" id="{CAC00C70-627C-0267-8A3F-A08C1DDC4EC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2065" y="109269"/>
            <a:ext cx="881017" cy="98163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大根のイラスト（野菜）">
            <a:extLst>
              <a:ext uri="{FF2B5EF4-FFF2-40B4-BE49-F238E27FC236}">
                <a16:creationId xmlns:a16="http://schemas.microsoft.com/office/drawing/2014/main" id="{EEC58827-1F6E-9C5B-5107-F0D3D204A63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40242" y="109269"/>
            <a:ext cx="881017" cy="981635"/>
          </a:xfrm>
          <a:prstGeom prst="rect">
            <a:avLst/>
          </a:prstGeom>
          <a:noFill/>
          <a:extLst>
            <a:ext uri="{909E8E84-426E-40DD-AFC4-6F175D3DCCD1}">
              <a14:hiddenFill xmlns:a14="http://schemas.microsoft.com/office/drawing/2010/main">
                <a:solidFill>
                  <a:srgbClr val="FFFFFF"/>
                </a:solidFill>
              </a14:hiddenFill>
            </a:ext>
          </a:extLst>
        </p:spPr>
      </p:pic>
      <p:sp>
        <p:nvSpPr>
          <p:cNvPr id="19" name="正方形/長方形 18">
            <a:extLst>
              <a:ext uri="{FF2B5EF4-FFF2-40B4-BE49-F238E27FC236}">
                <a16:creationId xmlns:a16="http://schemas.microsoft.com/office/drawing/2014/main" id="{70F67FEE-E700-9762-27DF-4D17C4D55C4A}"/>
              </a:ext>
            </a:extLst>
          </p:cNvPr>
          <p:cNvSpPr/>
          <p:nvPr/>
        </p:nvSpPr>
        <p:spPr>
          <a:xfrm>
            <a:off x="0" y="1195913"/>
            <a:ext cx="1976718" cy="363946"/>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latin typeface="HG丸ｺﾞｼｯｸM-PRO" panose="020F0600000000000000" pitchFamily="50" charset="-128"/>
                <a:ea typeface="HG丸ｺﾞｼｯｸM-PRO" panose="020F0600000000000000" pitchFamily="50" charset="-128"/>
              </a:rPr>
              <a:t>地域の皆様へ</a:t>
            </a:r>
          </a:p>
        </p:txBody>
      </p:sp>
      <p:sp>
        <p:nvSpPr>
          <p:cNvPr id="20" name="正方形/長方形 19">
            <a:extLst>
              <a:ext uri="{FF2B5EF4-FFF2-40B4-BE49-F238E27FC236}">
                <a16:creationId xmlns:a16="http://schemas.microsoft.com/office/drawing/2014/main" id="{4385E487-6F5A-B64F-CB47-0FA689C871B0}"/>
              </a:ext>
            </a:extLst>
          </p:cNvPr>
          <p:cNvSpPr/>
          <p:nvPr/>
        </p:nvSpPr>
        <p:spPr>
          <a:xfrm>
            <a:off x="4274207" y="1157195"/>
            <a:ext cx="2228306" cy="753976"/>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en-US" altLang="ja-JP" sz="1200" dirty="0">
                <a:latin typeface="HG丸ｺﾞｼｯｸM-PRO" panose="020F0600000000000000" pitchFamily="50" charset="-128"/>
                <a:ea typeface="HG丸ｺﾞｼｯｸM-PRO" panose="020F0600000000000000" pitchFamily="50" charset="-128"/>
              </a:rPr>
              <a:t>2025</a:t>
            </a:r>
            <a:r>
              <a:rPr kumimoji="1" lang="ja-JP" altLang="en-US" sz="1200" dirty="0">
                <a:latin typeface="HG丸ｺﾞｼｯｸM-PRO" panose="020F0600000000000000" pitchFamily="50" charset="-128"/>
                <a:ea typeface="HG丸ｺﾞｼｯｸM-PRO" panose="020F0600000000000000" pitchFamily="50" charset="-128"/>
              </a:rPr>
              <a:t>年</a:t>
            </a:r>
            <a:r>
              <a:rPr kumimoji="1" lang="en-US" altLang="ja-JP" sz="1200" dirty="0">
                <a:latin typeface="HG丸ｺﾞｼｯｸM-PRO" panose="020F0600000000000000" pitchFamily="50" charset="-128"/>
                <a:ea typeface="HG丸ｺﾞｼｯｸM-PRO" panose="020F0600000000000000" pitchFamily="50" charset="-128"/>
              </a:rPr>
              <a:t>11</a:t>
            </a:r>
            <a:r>
              <a:rPr kumimoji="1" lang="ja-JP" altLang="en-US" sz="1200" dirty="0">
                <a:latin typeface="HG丸ｺﾞｼｯｸM-PRO" panose="020F0600000000000000" pitchFamily="50" charset="-128"/>
                <a:ea typeface="HG丸ｺﾞｼｯｸM-PRO" panose="020F0600000000000000" pitchFamily="50" charset="-128"/>
              </a:rPr>
              <a:t>月吉日</a:t>
            </a:r>
            <a:endParaRPr kumimoji="1" lang="en-US" altLang="ja-JP" sz="1200" dirty="0">
              <a:latin typeface="HG丸ｺﾞｼｯｸM-PRO" panose="020F0600000000000000" pitchFamily="50" charset="-128"/>
              <a:ea typeface="HG丸ｺﾞｼｯｸM-PRO" panose="020F0600000000000000" pitchFamily="50" charset="-128"/>
            </a:endParaRPr>
          </a:p>
          <a:p>
            <a:pPr algn="r"/>
            <a:r>
              <a:rPr kumimoji="1" lang="ja-JP" altLang="en-US" sz="1200" dirty="0">
                <a:latin typeface="HG丸ｺﾞｼｯｸM-PRO" panose="020F0600000000000000" pitchFamily="50" charset="-128"/>
                <a:ea typeface="HG丸ｺﾞｼｯｸM-PRO" panose="020F0600000000000000" pitchFamily="50" charset="-128"/>
              </a:rPr>
              <a:t>ソラストみたか台保育園</a:t>
            </a:r>
            <a:endParaRPr kumimoji="1" lang="en-US" altLang="ja-JP" sz="1200" dirty="0">
              <a:latin typeface="HG丸ｺﾞｼｯｸM-PRO" panose="020F0600000000000000" pitchFamily="50" charset="-128"/>
              <a:ea typeface="HG丸ｺﾞｼｯｸM-PRO" panose="020F0600000000000000" pitchFamily="50" charset="-128"/>
            </a:endParaRPr>
          </a:p>
          <a:p>
            <a:pPr algn="r"/>
            <a:r>
              <a:rPr kumimoji="1" lang="ja-JP" altLang="en-US" sz="1200" dirty="0">
                <a:latin typeface="HG丸ｺﾞｼｯｸM-PRO" panose="020F0600000000000000" pitchFamily="50" charset="-128"/>
                <a:ea typeface="HG丸ｺﾞｼｯｸM-PRO" panose="020F0600000000000000" pitchFamily="50" charset="-128"/>
              </a:rPr>
              <a:t>園長　坂本　明子</a:t>
            </a:r>
          </a:p>
        </p:txBody>
      </p:sp>
      <p:sp>
        <p:nvSpPr>
          <p:cNvPr id="2" name="正方形/長方形 1">
            <a:extLst>
              <a:ext uri="{FF2B5EF4-FFF2-40B4-BE49-F238E27FC236}">
                <a16:creationId xmlns:a16="http://schemas.microsoft.com/office/drawing/2014/main" id="{7AD40942-2E63-1B60-10EB-608C9F9B8073}"/>
              </a:ext>
            </a:extLst>
          </p:cNvPr>
          <p:cNvSpPr/>
          <p:nvPr/>
        </p:nvSpPr>
        <p:spPr>
          <a:xfrm>
            <a:off x="279264" y="4104193"/>
            <a:ext cx="6223249" cy="1151524"/>
          </a:xfrm>
          <a:prstGeom prst="rect">
            <a:avLst/>
          </a:prstGeom>
          <a:solidFill>
            <a:schemeClr val="bg1"/>
          </a:solidFill>
          <a:ln>
            <a:solidFill>
              <a:srgbClr val="FF3399"/>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3200" dirty="0">
                <a:latin typeface="HGP創英角ﾎﾟｯﾌﾟ体" panose="040B0A00000000000000" pitchFamily="50" charset="-128"/>
                <a:ea typeface="HGP創英角ﾎﾟｯﾌﾟ体" panose="040B0A00000000000000" pitchFamily="50" charset="-128"/>
              </a:rPr>
              <a:t>２０２５年１２月１０日（水）　</a:t>
            </a:r>
            <a:endParaRPr kumimoji="1" lang="en-US" altLang="ja-JP" sz="3200" dirty="0">
              <a:latin typeface="HGP創英角ﾎﾟｯﾌﾟ体" panose="040B0A00000000000000" pitchFamily="50" charset="-128"/>
              <a:ea typeface="HGP創英角ﾎﾟｯﾌﾟ体" panose="040B0A00000000000000" pitchFamily="50" charset="-128"/>
            </a:endParaRPr>
          </a:p>
          <a:p>
            <a:pPr algn="ctr"/>
            <a:r>
              <a:rPr kumimoji="1" lang="ja-JP" altLang="en-US" dirty="0">
                <a:latin typeface="HGP創英角ﾎﾟｯﾌﾟ体" panose="040B0A00000000000000" pitchFamily="50" charset="-128"/>
                <a:ea typeface="HGP創英角ﾎﾟｯﾌﾟ体" panose="040B0A00000000000000" pitchFamily="50" charset="-128"/>
              </a:rPr>
              <a:t>雨天延期</a:t>
            </a:r>
          </a:p>
        </p:txBody>
      </p:sp>
      <p:pic>
        <p:nvPicPr>
          <p:cNvPr id="3" name="Picture 4" descr="大根掘りをしている子供のイラスト">
            <a:extLst>
              <a:ext uri="{FF2B5EF4-FFF2-40B4-BE49-F238E27FC236}">
                <a16:creationId xmlns:a16="http://schemas.microsoft.com/office/drawing/2014/main" id="{8A1EB586-9737-103A-1519-B406062666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0348" y="8164593"/>
            <a:ext cx="1168423" cy="1168423"/>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a:extLst>
              <a:ext uri="{FF2B5EF4-FFF2-40B4-BE49-F238E27FC236}">
                <a16:creationId xmlns:a16="http://schemas.microsoft.com/office/drawing/2014/main" id="{F444C930-B51A-8750-16F3-1632E8FFAD67}"/>
              </a:ext>
            </a:extLst>
          </p:cNvPr>
          <p:cNvSpPr/>
          <p:nvPr/>
        </p:nvSpPr>
        <p:spPr>
          <a:xfrm>
            <a:off x="768491" y="5305226"/>
            <a:ext cx="6345422" cy="243426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rgbClr val="FF0000"/>
                </a:solidFill>
                <a:latin typeface="HGP創英角ﾎﾟｯﾌﾟ体" panose="040B0A00000000000000" pitchFamily="50" charset="-128"/>
                <a:ea typeface="HGP創英角ﾎﾟｯﾌﾟ体" panose="040B0A00000000000000" pitchFamily="50" charset="-128"/>
              </a:rPr>
              <a:t>9:20</a:t>
            </a:r>
            <a:r>
              <a:rPr kumimoji="1" lang="ja-JP" altLang="en-US" sz="2000" dirty="0">
                <a:solidFill>
                  <a:srgbClr val="FF0000"/>
                </a:solidFill>
                <a:latin typeface="HGP創英角ﾎﾟｯﾌﾟ体" panose="040B0A00000000000000" pitchFamily="50" charset="-128"/>
                <a:ea typeface="HGP創英角ﾎﾟｯﾌﾟ体" panose="040B0A00000000000000" pitchFamily="50" charset="-128"/>
              </a:rPr>
              <a:t>　ソラストみたか台保育園玄関前集合</a:t>
            </a:r>
            <a:endParaRPr kumimoji="1" lang="en-US" altLang="ja-JP" sz="2000" dirty="0">
              <a:solidFill>
                <a:srgbClr val="FF0000"/>
              </a:solidFill>
              <a:latin typeface="HGP創英角ﾎﾟｯﾌﾟ体" panose="040B0A00000000000000" pitchFamily="50" charset="-128"/>
              <a:ea typeface="HGP創英角ﾎﾟｯﾌﾟ体" panose="040B0A00000000000000" pitchFamily="50" charset="-128"/>
            </a:endParaRPr>
          </a:p>
          <a:p>
            <a:endParaRPr kumimoji="1" lang="en-US" altLang="ja-JP" sz="2000" dirty="0">
              <a:solidFill>
                <a:schemeClr val="tx1"/>
              </a:solidFill>
              <a:latin typeface="HGP創英角ﾎﾟｯﾌﾟ体" panose="040B0A00000000000000" pitchFamily="50" charset="-128"/>
              <a:ea typeface="HGP創英角ﾎﾟｯﾌﾟ体" panose="040B0A00000000000000" pitchFamily="50" charset="-128"/>
            </a:endParaRPr>
          </a:p>
          <a:p>
            <a:r>
              <a:rPr kumimoji="1" lang="ja-JP" altLang="en-US" dirty="0">
                <a:solidFill>
                  <a:schemeClr val="tx1"/>
                </a:solidFill>
                <a:latin typeface="HGP創英角ﾎﾟｯﾌﾟ体" panose="040B0A00000000000000" pitchFamily="50" charset="-128"/>
                <a:ea typeface="HGP創英角ﾎﾟｯﾌﾟ体" panose="040B0A00000000000000" pitchFamily="50" charset="-128"/>
              </a:rPr>
              <a:t>汚れてもいい服装　汚れてもいいスニーカー又は長靴　</a:t>
            </a:r>
            <a:endParaRPr kumimoji="1" lang="en-US" altLang="ja-JP" dirty="0">
              <a:solidFill>
                <a:schemeClr val="tx1"/>
              </a:solidFill>
              <a:latin typeface="HGP創英角ﾎﾟｯﾌﾟ体" panose="040B0A00000000000000" pitchFamily="50" charset="-128"/>
              <a:ea typeface="HGP創英角ﾎﾟｯﾌﾟ体" panose="040B0A00000000000000" pitchFamily="50" charset="-128"/>
            </a:endParaRPr>
          </a:p>
          <a:p>
            <a:r>
              <a:rPr kumimoji="1" lang="ja-JP" altLang="en-US" dirty="0">
                <a:solidFill>
                  <a:schemeClr val="tx1"/>
                </a:solidFill>
                <a:latin typeface="HGP創英角ﾎﾟｯﾌﾟ体" panose="040B0A00000000000000" pitchFamily="50" charset="-128"/>
                <a:ea typeface="HGP創英角ﾎﾟｯﾌﾟ体" panose="040B0A00000000000000" pitchFamily="50" charset="-128"/>
              </a:rPr>
              <a:t>大根を入れるビニール袋　飲み物（水分補給用）</a:t>
            </a:r>
            <a:endParaRPr kumimoji="1" lang="en-US" altLang="ja-JP" dirty="0">
              <a:solidFill>
                <a:schemeClr val="tx1"/>
              </a:solidFill>
              <a:latin typeface="HGP創英角ﾎﾟｯﾌﾟ体" panose="040B0A00000000000000" pitchFamily="50" charset="-128"/>
              <a:ea typeface="HGP創英角ﾎﾟｯﾌﾟ体" panose="040B0A00000000000000" pitchFamily="50" charset="-128"/>
            </a:endParaRPr>
          </a:p>
          <a:p>
            <a:r>
              <a:rPr kumimoji="1" lang="ja-JP" altLang="en-US" dirty="0">
                <a:solidFill>
                  <a:schemeClr val="tx1"/>
                </a:solidFill>
                <a:latin typeface="HGP創英角ﾎﾟｯﾌﾟ体" panose="040B0A00000000000000" pitchFamily="50" charset="-128"/>
                <a:ea typeface="HGP創英角ﾎﾟｯﾌﾟ体" panose="040B0A00000000000000" pitchFamily="50" charset="-128"/>
              </a:rPr>
              <a:t>軍手（必要な方）</a:t>
            </a:r>
            <a:endParaRPr kumimoji="1" lang="en-US" altLang="ja-JP" dirty="0">
              <a:solidFill>
                <a:schemeClr val="tx1"/>
              </a:solidFill>
              <a:latin typeface="HGP創英角ﾎﾟｯﾌﾟ体" panose="040B0A00000000000000" pitchFamily="50" charset="-128"/>
              <a:ea typeface="HGP創英角ﾎﾟｯﾌﾟ体" panose="040B0A00000000000000" pitchFamily="50" charset="-128"/>
            </a:endParaRPr>
          </a:p>
          <a:p>
            <a:r>
              <a:rPr kumimoji="1" lang="ja-JP" altLang="en-US" dirty="0">
                <a:solidFill>
                  <a:schemeClr val="tx1"/>
                </a:solidFill>
                <a:latin typeface="HGP創英角ﾎﾟｯﾌﾟ体" panose="040B0A00000000000000" pitchFamily="50" charset="-128"/>
                <a:ea typeface="HGP創英角ﾎﾟｯﾌﾟ体" panose="040B0A00000000000000" pitchFamily="50" charset="-128"/>
              </a:rPr>
              <a:t>＊大根を収穫後保育園玄関前で解散となります</a:t>
            </a:r>
            <a:endParaRPr kumimoji="1" lang="en-US" altLang="ja-JP" dirty="0">
              <a:solidFill>
                <a:schemeClr val="tx1"/>
              </a:solidFill>
              <a:latin typeface="HGP創英角ﾎﾟｯﾌﾟ体" panose="040B0A00000000000000" pitchFamily="50" charset="-128"/>
              <a:ea typeface="HGP創英角ﾎﾟｯﾌﾟ体" panose="040B0A00000000000000" pitchFamily="50" charset="-128"/>
            </a:endParaRPr>
          </a:p>
          <a:p>
            <a:r>
              <a:rPr kumimoji="1" lang="ja-JP" altLang="en-US" dirty="0">
                <a:solidFill>
                  <a:schemeClr val="tx1"/>
                </a:solidFill>
                <a:latin typeface="HGP創英角ﾎﾟｯﾌﾟ体" panose="040B0A00000000000000" pitchFamily="50" charset="-128"/>
                <a:ea typeface="HGP創英角ﾎﾟｯﾌﾟ体" panose="040B0A00000000000000" pitchFamily="50" charset="-128"/>
              </a:rPr>
              <a:t>参加される方は電話でお申し込みください</a:t>
            </a:r>
          </a:p>
        </p:txBody>
      </p:sp>
      <p:sp>
        <p:nvSpPr>
          <p:cNvPr id="5" name="正方形/長方形 4">
            <a:extLst>
              <a:ext uri="{FF2B5EF4-FFF2-40B4-BE49-F238E27FC236}">
                <a16:creationId xmlns:a16="http://schemas.microsoft.com/office/drawing/2014/main" id="{C8CE6334-85D1-FE39-3B4F-96F14E91E8A2}"/>
              </a:ext>
            </a:extLst>
          </p:cNvPr>
          <p:cNvSpPr/>
          <p:nvPr/>
        </p:nvSpPr>
        <p:spPr>
          <a:xfrm>
            <a:off x="596005" y="7965631"/>
            <a:ext cx="5084343" cy="1812178"/>
          </a:xfrm>
          <a:prstGeom prst="rect">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申し込み期間</a:t>
            </a:r>
            <a:r>
              <a:rPr kumimoji="1" lang="en-US" altLang="ja-JP" dirty="0">
                <a:latin typeface="HGP創英角ﾎﾟｯﾌﾟ体" panose="040B0A00000000000000" pitchFamily="50" charset="-128"/>
                <a:ea typeface="HGP創英角ﾎﾟｯﾌﾟ体" panose="040B0A00000000000000" pitchFamily="50" charset="-128"/>
              </a:rPr>
              <a:t>12</a:t>
            </a:r>
            <a:r>
              <a:rPr kumimoji="1" lang="ja-JP" altLang="en-US" dirty="0">
                <a:latin typeface="HGP創英角ﾎﾟｯﾌﾟ体" panose="040B0A00000000000000" pitchFamily="50" charset="-128"/>
                <a:ea typeface="HGP創英角ﾎﾟｯﾌﾟ体" panose="040B0A00000000000000" pitchFamily="50" charset="-128"/>
              </a:rPr>
              <a:t>月</a:t>
            </a:r>
            <a:r>
              <a:rPr kumimoji="1" lang="en-US" altLang="ja-JP" dirty="0">
                <a:latin typeface="HGP創英角ﾎﾟｯﾌﾟ体" panose="040B0A00000000000000" pitchFamily="50" charset="-128"/>
                <a:ea typeface="HGP創英角ﾎﾟｯﾌﾟ体" panose="040B0A00000000000000" pitchFamily="50" charset="-128"/>
              </a:rPr>
              <a:t>1</a:t>
            </a:r>
            <a:r>
              <a:rPr kumimoji="1" lang="ja-JP" altLang="en-US" dirty="0">
                <a:latin typeface="HGP創英角ﾎﾟｯﾌﾟ体" panose="040B0A00000000000000" pitchFamily="50" charset="-128"/>
                <a:ea typeface="HGP創英角ﾎﾟｯﾌﾟ体" panose="040B0A00000000000000" pitchFamily="50" charset="-128"/>
              </a:rPr>
              <a:t>日（月）～</a:t>
            </a:r>
            <a:r>
              <a:rPr kumimoji="1" lang="en-US" altLang="ja-JP" dirty="0">
                <a:latin typeface="HGP創英角ﾎﾟｯﾌﾟ体" panose="040B0A00000000000000" pitchFamily="50" charset="-128"/>
                <a:ea typeface="HGP創英角ﾎﾟｯﾌﾟ体" panose="040B0A00000000000000" pitchFamily="50" charset="-128"/>
              </a:rPr>
              <a:t>12</a:t>
            </a:r>
            <a:r>
              <a:rPr kumimoji="1" lang="ja-JP" altLang="en-US" dirty="0">
                <a:latin typeface="HGP創英角ﾎﾟｯﾌﾟ体" panose="040B0A00000000000000" pitchFamily="50" charset="-128"/>
                <a:ea typeface="HGP創英角ﾎﾟｯﾌﾟ体" panose="040B0A00000000000000" pitchFamily="50" charset="-128"/>
              </a:rPr>
              <a:t>月</a:t>
            </a:r>
            <a:r>
              <a:rPr kumimoji="1" lang="en-US" altLang="ja-JP" dirty="0">
                <a:latin typeface="HGP創英角ﾎﾟｯﾌﾟ体" panose="040B0A00000000000000" pitchFamily="50" charset="-128"/>
                <a:ea typeface="HGP創英角ﾎﾟｯﾌﾟ体" panose="040B0A00000000000000" pitchFamily="50" charset="-128"/>
              </a:rPr>
              <a:t>9</a:t>
            </a:r>
            <a:r>
              <a:rPr kumimoji="1" lang="ja-JP" altLang="en-US" dirty="0">
                <a:latin typeface="HGP創英角ﾎﾟｯﾌﾟ体" panose="040B0A00000000000000" pitchFamily="50" charset="-128"/>
                <a:ea typeface="HGP創英角ﾎﾟｯﾌﾟ体" panose="040B0A00000000000000" pitchFamily="50" charset="-128"/>
              </a:rPr>
              <a:t>日（火）</a:t>
            </a:r>
            <a:br>
              <a:rPr kumimoji="1" lang="en-US" altLang="ja-JP" dirty="0">
                <a:latin typeface="HGP創英角ﾎﾟｯﾌﾟ体" panose="040B0A00000000000000" pitchFamily="50" charset="-128"/>
                <a:ea typeface="HGP創英角ﾎﾟｯﾌﾟ体" panose="040B0A00000000000000" pitchFamily="50" charset="-128"/>
              </a:rPr>
            </a:br>
            <a:r>
              <a:rPr kumimoji="1" lang="ja-JP" altLang="en-US" dirty="0">
                <a:latin typeface="HGP創英角ﾎﾟｯﾌﾟ体" panose="040B0A00000000000000" pitchFamily="50" charset="-128"/>
                <a:ea typeface="HGP創英角ﾎﾟｯﾌﾟ体" panose="040B0A00000000000000" pitchFamily="50" charset="-128"/>
              </a:rPr>
              <a:t>時間</a:t>
            </a:r>
            <a:r>
              <a:rPr kumimoji="1" lang="en-US" altLang="ja-JP" dirty="0">
                <a:latin typeface="HGP創英角ﾎﾟｯﾌﾟ体" panose="040B0A00000000000000" pitchFamily="50" charset="-128"/>
                <a:ea typeface="HGP創英角ﾎﾟｯﾌﾟ体" panose="040B0A00000000000000" pitchFamily="50" charset="-128"/>
              </a:rPr>
              <a:t>10</a:t>
            </a:r>
            <a:r>
              <a:rPr kumimoji="1" lang="ja-JP" altLang="en-US" dirty="0">
                <a:latin typeface="HGP創英角ﾎﾟｯﾌﾟ体" panose="040B0A00000000000000" pitchFamily="50" charset="-128"/>
                <a:ea typeface="HGP創英角ﾎﾟｯﾌﾟ体" panose="040B0A00000000000000" pitchFamily="50" charset="-128"/>
              </a:rPr>
              <a:t>時～</a:t>
            </a:r>
            <a:r>
              <a:rPr kumimoji="1" lang="en-US" altLang="ja-JP" dirty="0">
                <a:latin typeface="HGP創英角ﾎﾟｯﾌﾟ体" panose="040B0A00000000000000" pitchFamily="50" charset="-128"/>
                <a:ea typeface="HGP創英角ﾎﾟｯﾌﾟ体" panose="040B0A00000000000000" pitchFamily="50" charset="-128"/>
              </a:rPr>
              <a:t>15</a:t>
            </a:r>
            <a:r>
              <a:rPr kumimoji="1" lang="ja-JP" altLang="en-US">
                <a:latin typeface="HGP創英角ﾎﾟｯﾌﾟ体" panose="040B0A00000000000000" pitchFamily="50" charset="-128"/>
                <a:ea typeface="HGP創英角ﾎﾟｯﾌﾟ体" panose="040B0A00000000000000" pitchFamily="50" charset="-128"/>
              </a:rPr>
              <a:t>時　土日</a:t>
            </a:r>
            <a:r>
              <a:rPr kumimoji="1" lang="ja-JP" altLang="en-US" dirty="0">
                <a:latin typeface="HGP創英角ﾎﾟｯﾌﾟ体" panose="040B0A00000000000000" pitchFamily="50" charset="-128"/>
                <a:ea typeface="HGP創英角ﾎﾟｯﾌﾟ体" panose="040B0A00000000000000" pitchFamily="50" charset="-128"/>
              </a:rPr>
              <a:t>除く</a:t>
            </a:r>
            <a:endParaRPr kumimoji="1" lang="en-US" altLang="ja-JP" dirty="0">
              <a:latin typeface="HGP創英角ﾎﾟｯﾌﾟ体" panose="040B0A00000000000000" pitchFamily="50" charset="-128"/>
              <a:ea typeface="HGP創英角ﾎﾟｯﾌﾟ体" panose="040B0A00000000000000" pitchFamily="50" charset="-128"/>
            </a:endParaRPr>
          </a:p>
          <a:p>
            <a:pPr algn="ctr"/>
            <a:r>
              <a:rPr kumimoji="1" lang="ja-JP" altLang="en-US" dirty="0">
                <a:latin typeface="HGP創英角ﾎﾟｯﾌﾟ体" panose="040B0A00000000000000" pitchFamily="50" charset="-128"/>
                <a:ea typeface="HGP創英角ﾎﾟｯﾌﾟ体" panose="040B0A00000000000000" pitchFamily="50" charset="-128"/>
              </a:rPr>
              <a:t>ソラストみたか台保育園　</a:t>
            </a:r>
            <a:r>
              <a:rPr kumimoji="1" lang="en-US" altLang="ja-JP" dirty="0">
                <a:latin typeface="HGP創英角ﾎﾟｯﾌﾟ体" panose="040B0A00000000000000" pitchFamily="50" charset="-128"/>
                <a:ea typeface="HGP創英角ﾎﾟｯﾌﾟ体" panose="040B0A00000000000000" pitchFamily="50" charset="-128"/>
              </a:rPr>
              <a:t>TEL0422-76-6070</a:t>
            </a:r>
          </a:p>
          <a:p>
            <a:pPr algn="ctr"/>
            <a:r>
              <a:rPr kumimoji="1" lang="en-US" altLang="ja-JP" dirty="0">
                <a:latin typeface="HGP創英角ﾎﾟｯﾌﾟ体" panose="040B0A00000000000000" pitchFamily="50" charset="-128"/>
                <a:ea typeface="HGP創英角ﾎﾟｯﾌﾟ体" panose="040B0A00000000000000" pitchFamily="50" charset="-128"/>
              </a:rPr>
              <a:t>※</a:t>
            </a:r>
            <a:r>
              <a:rPr kumimoji="1" lang="ja-JP" altLang="en-US" dirty="0">
                <a:latin typeface="HGP創英角ﾎﾟｯﾌﾟ体" panose="040B0A00000000000000" pitchFamily="50" charset="-128"/>
                <a:ea typeface="HGP創英角ﾎﾟｯﾌﾟ体" panose="040B0A00000000000000" pitchFamily="50" charset="-128"/>
              </a:rPr>
              <a:t>先着</a:t>
            </a:r>
            <a:r>
              <a:rPr kumimoji="1" lang="en-US" altLang="ja-JP" dirty="0">
                <a:latin typeface="HGP創英角ﾎﾟｯﾌﾟ体" panose="040B0A00000000000000" pitchFamily="50" charset="-128"/>
                <a:ea typeface="HGP創英角ﾎﾟｯﾌﾟ体" panose="040B0A00000000000000" pitchFamily="50" charset="-128"/>
              </a:rPr>
              <a:t>10</a:t>
            </a:r>
            <a:r>
              <a:rPr kumimoji="1" lang="ja-JP" altLang="en-US" dirty="0">
                <a:latin typeface="HGP創英角ﾎﾟｯﾌﾟ体" panose="040B0A00000000000000" pitchFamily="50" charset="-128"/>
                <a:ea typeface="HGP創英角ﾎﾟｯﾌﾟ体" panose="040B0A00000000000000" pitchFamily="50" charset="-128"/>
              </a:rPr>
              <a:t>名様までとさせていただきます</a:t>
            </a:r>
            <a:endParaRPr kumimoji="1" lang="en-US" altLang="ja-JP" dirty="0">
              <a:latin typeface="HGP創英角ﾎﾟｯﾌﾟ体" panose="040B0A00000000000000" pitchFamily="50" charset="-128"/>
              <a:ea typeface="HGP創英角ﾎﾟｯﾌﾟ体" panose="040B0A00000000000000" pitchFamily="50" charset="-128"/>
            </a:endParaRPr>
          </a:p>
          <a:p>
            <a:pPr algn="ctr"/>
            <a:r>
              <a:rPr kumimoji="1" lang="en-US" altLang="ja-JP" dirty="0">
                <a:latin typeface="HGP創英角ﾎﾟｯﾌﾟ体" panose="040B0A00000000000000" pitchFamily="50" charset="-128"/>
                <a:ea typeface="HGP創英角ﾎﾟｯﾌﾟ体" panose="040B0A00000000000000" pitchFamily="50" charset="-128"/>
              </a:rPr>
              <a:t>1</a:t>
            </a:r>
            <a:r>
              <a:rPr kumimoji="1" lang="ja-JP" altLang="en-US" dirty="0">
                <a:latin typeface="HGP創英角ﾎﾟｯﾌﾟ体" panose="040B0A00000000000000" pitchFamily="50" charset="-128"/>
                <a:ea typeface="HGP創英角ﾎﾟｯﾌﾟ体" panose="040B0A00000000000000" pitchFamily="50" charset="-128"/>
              </a:rPr>
              <a:t>月に</a:t>
            </a:r>
            <a:r>
              <a:rPr kumimoji="1" lang="en-US" altLang="ja-JP" dirty="0">
                <a:latin typeface="HGP創英角ﾎﾟｯﾌﾟ体" panose="040B0A00000000000000" pitchFamily="50" charset="-128"/>
                <a:ea typeface="HGP創英角ﾎﾟｯﾌﾟ体" panose="040B0A00000000000000" pitchFamily="50" charset="-128"/>
              </a:rPr>
              <a:t>2</a:t>
            </a:r>
            <a:r>
              <a:rPr kumimoji="1" lang="ja-JP" altLang="en-US" dirty="0">
                <a:latin typeface="HGP創英角ﾎﾟｯﾌﾟ体" panose="040B0A00000000000000" pitchFamily="50" charset="-128"/>
                <a:ea typeface="HGP創英角ﾎﾟｯﾌﾟ体" panose="040B0A00000000000000" pitchFamily="50" charset="-128"/>
              </a:rPr>
              <a:t>回目の大根抜きを予定しています</a:t>
            </a:r>
            <a:endParaRPr kumimoji="1" lang="en-US" altLang="ja-JP" dirty="0">
              <a:latin typeface="HGP創英角ﾎﾟｯﾌﾟ体" panose="040B0A00000000000000" pitchFamily="50" charset="-128"/>
              <a:ea typeface="HGP創英角ﾎﾟｯﾌﾟ体" panose="040B0A00000000000000" pitchFamily="50" charset="-128"/>
            </a:endParaRPr>
          </a:p>
          <a:p>
            <a:pPr algn="ctr"/>
            <a:endParaRPr kumimoji="1" lang="ja-JP" altLang="en-US" dirty="0">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5290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大根掘りをしている子供のイラスト">
            <a:extLst>
              <a:ext uri="{FF2B5EF4-FFF2-40B4-BE49-F238E27FC236}">
                <a16:creationId xmlns:a16="http://schemas.microsoft.com/office/drawing/2014/main" id="{10014A09-239C-0DEB-BF05-2B524222E0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9202" y="6629684"/>
            <a:ext cx="1876539" cy="1876539"/>
          </a:xfrm>
          <a:prstGeom prst="rect">
            <a:avLst/>
          </a:prstGeom>
          <a:noFill/>
          <a:extLst>
            <a:ext uri="{909E8E84-426E-40DD-AFC4-6F175D3DCCD1}">
              <a14:hiddenFill xmlns:a14="http://schemas.microsoft.com/office/drawing/2010/main">
                <a:solidFill>
                  <a:srgbClr val="FFFFFF"/>
                </a:solidFill>
              </a14:hiddenFill>
            </a:ext>
          </a:extLst>
        </p:spPr>
      </p:pic>
      <p:sp>
        <p:nvSpPr>
          <p:cNvPr id="3" name="コンテンツ プレースホルダー 2">
            <a:extLst>
              <a:ext uri="{FF2B5EF4-FFF2-40B4-BE49-F238E27FC236}">
                <a16:creationId xmlns:a16="http://schemas.microsoft.com/office/drawing/2014/main" id="{4B7F2EA4-B864-2B23-B0B4-9463E504074A}"/>
              </a:ext>
            </a:extLst>
          </p:cNvPr>
          <p:cNvSpPr>
            <a:spLocks noGrp="1"/>
          </p:cNvSpPr>
          <p:nvPr>
            <p:ph idx="1"/>
          </p:nvPr>
        </p:nvSpPr>
        <p:spPr>
          <a:xfrm>
            <a:off x="412773" y="1723882"/>
            <a:ext cx="6032453" cy="5753951"/>
          </a:xfrm>
        </p:spPr>
        <p:txBody>
          <a:bodyPr/>
          <a:lstStyle/>
          <a:p>
            <a:r>
              <a:rPr kumimoji="1" lang="ja-JP" altLang="en-US" dirty="0"/>
              <a:t>１２月１０日に予定しておりました</a:t>
            </a:r>
            <a:endParaRPr kumimoji="1" lang="en-US" altLang="ja-JP" dirty="0"/>
          </a:p>
          <a:p>
            <a:pPr marL="0" indent="0">
              <a:buNone/>
            </a:pPr>
            <a:r>
              <a:rPr kumimoji="1" lang="ja-JP" altLang="en-US" dirty="0"/>
              <a:t>「クリスマスの飾りを作ろう」ですが、</a:t>
            </a:r>
            <a:endParaRPr kumimoji="1" lang="en-US" altLang="ja-JP" dirty="0"/>
          </a:p>
          <a:p>
            <a:pPr marL="0" indent="0">
              <a:buNone/>
            </a:pPr>
            <a:r>
              <a:rPr lang="ja-JP" altLang="en-US" dirty="0"/>
              <a:t>感染症が流行しているため日程と内容の変更をさせていただきます</a:t>
            </a:r>
            <a:endParaRPr kumimoji="1" lang="en-US" altLang="ja-JP" dirty="0"/>
          </a:p>
          <a:p>
            <a:pPr marL="0" indent="0">
              <a:buNone/>
            </a:pPr>
            <a:endParaRPr kumimoji="1" lang="en-US" altLang="ja-JP" dirty="0"/>
          </a:p>
          <a:p>
            <a:pPr marL="0" indent="0">
              <a:buNone/>
            </a:pPr>
            <a:r>
              <a:rPr lang="ja-JP" altLang="en-US" dirty="0"/>
              <a:t>内容の変更につきましては</a:t>
            </a:r>
            <a:endParaRPr lang="en-US" altLang="ja-JP" dirty="0"/>
          </a:p>
          <a:p>
            <a:pPr marL="0" indent="0">
              <a:buNone/>
            </a:pPr>
            <a:r>
              <a:rPr kumimoji="1" lang="ja-JP" altLang="en-US" dirty="0"/>
              <a:t>「大根抜き体験」を予定しています</a:t>
            </a:r>
            <a:endParaRPr kumimoji="1" lang="en-US" altLang="ja-JP" dirty="0"/>
          </a:p>
          <a:p>
            <a:pPr marL="0" indent="0">
              <a:buNone/>
            </a:pPr>
            <a:r>
              <a:rPr lang="ja-JP" altLang="en-US" dirty="0"/>
              <a:t>日程の変更につきましては</a:t>
            </a:r>
            <a:endParaRPr lang="en-US" altLang="ja-JP" dirty="0"/>
          </a:p>
          <a:p>
            <a:pPr marL="0" indent="0">
              <a:buNone/>
            </a:pPr>
            <a:r>
              <a:rPr lang="ja-JP" altLang="en-US" dirty="0"/>
              <a:t>大根の生育具合により日程が決まります</a:t>
            </a:r>
            <a:endParaRPr lang="en-US" altLang="ja-JP" dirty="0"/>
          </a:p>
          <a:p>
            <a:pPr marL="0" indent="0">
              <a:buNone/>
            </a:pPr>
            <a:r>
              <a:rPr lang="ja-JP" altLang="en-US" dirty="0"/>
              <a:t>１２月初旬を予定しておりますが</a:t>
            </a:r>
            <a:endParaRPr lang="en-US" altLang="ja-JP" dirty="0"/>
          </a:p>
          <a:p>
            <a:pPr marL="0" indent="0">
              <a:buNone/>
            </a:pPr>
            <a:r>
              <a:rPr lang="ja-JP" altLang="en-US" dirty="0"/>
              <a:t>はっきりした日程が分かり次第ブログで</a:t>
            </a:r>
            <a:endParaRPr lang="en-US" altLang="ja-JP" dirty="0"/>
          </a:p>
          <a:p>
            <a:pPr marL="0" indent="0">
              <a:buNone/>
            </a:pPr>
            <a:r>
              <a:rPr lang="ja-JP" altLang="en-US" dirty="0"/>
              <a:t>お知らせしますので今しばらくお待ちください。</a:t>
            </a:r>
            <a:endParaRPr lang="en-US" altLang="ja-JP" dirty="0"/>
          </a:p>
        </p:txBody>
      </p:sp>
      <p:pic>
        <p:nvPicPr>
          <p:cNvPr id="6" name="図 5" descr="抽象, 挿絵 が含まれている画像&#10;&#10;AI によって生成されたコンテンツは間違っている可能性があります。">
            <a:extLst>
              <a:ext uri="{FF2B5EF4-FFF2-40B4-BE49-F238E27FC236}">
                <a16:creationId xmlns:a16="http://schemas.microsoft.com/office/drawing/2014/main" id="{04A01F51-457D-FD50-9A1E-C559FE7F97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7472" y="2888147"/>
            <a:ext cx="1329041" cy="1876539"/>
          </a:xfrm>
          <a:prstGeom prst="rect">
            <a:avLst/>
          </a:prstGeom>
        </p:spPr>
      </p:pic>
      <p:sp>
        <p:nvSpPr>
          <p:cNvPr id="2" name="タイトル 1">
            <a:extLst>
              <a:ext uri="{FF2B5EF4-FFF2-40B4-BE49-F238E27FC236}">
                <a16:creationId xmlns:a16="http://schemas.microsoft.com/office/drawing/2014/main" id="{CF4083A9-CEDC-8E6A-388D-86B11B1F9635}"/>
              </a:ext>
            </a:extLst>
          </p:cNvPr>
          <p:cNvSpPr>
            <a:spLocks noGrp="1"/>
          </p:cNvSpPr>
          <p:nvPr>
            <p:ph type="title"/>
          </p:nvPr>
        </p:nvSpPr>
        <p:spPr>
          <a:xfrm>
            <a:off x="471488" y="527405"/>
            <a:ext cx="5915025" cy="1180371"/>
          </a:xfrm>
        </p:spPr>
        <p:txBody>
          <a:bodyPr/>
          <a:lstStyle/>
          <a:p>
            <a:pPr algn="ctr"/>
            <a:r>
              <a:rPr kumimoji="1" lang="ja-JP" altLang="en-US" dirty="0">
                <a:latin typeface="HGP創英角ﾎﾟｯﾌﾟ体" panose="040B0A00000000000000" pitchFamily="50" charset="-128"/>
                <a:ea typeface="HGP創英角ﾎﾟｯﾌﾟ体" panose="040B0A00000000000000" pitchFamily="50" charset="-128"/>
              </a:rPr>
              <a:t>まねきねこ変更のおしらせ</a:t>
            </a:r>
          </a:p>
        </p:txBody>
      </p:sp>
      <p:sp>
        <p:nvSpPr>
          <p:cNvPr id="4" name="正方形/長方形 3">
            <a:extLst>
              <a:ext uri="{FF2B5EF4-FFF2-40B4-BE49-F238E27FC236}">
                <a16:creationId xmlns:a16="http://schemas.microsoft.com/office/drawing/2014/main" id="{061CAB74-43C0-D7E0-D2F9-D624D388EFB5}"/>
              </a:ext>
            </a:extLst>
          </p:cNvPr>
          <p:cNvSpPr/>
          <p:nvPr/>
        </p:nvSpPr>
        <p:spPr>
          <a:xfrm>
            <a:off x="632012" y="8642098"/>
            <a:ext cx="5754501" cy="736497"/>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ソラストみたか台保育園</a:t>
            </a:r>
          </a:p>
        </p:txBody>
      </p:sp>
      <p:pic>
        <p:nvPicPr>
          <p:cNvPr id="10" name="Picture 4" descr="大根掘りをしている子供のイラスト">
            <a:extLst>
              <a:ext uri="{FF2B5EF4-FFF2-40B4-BE49-F238E27FC236}">
                <a16:creationId xmlns:a16="http://schemas.microsoft.com/office/drawing/2014/main" id="{CEB3DCCA-4330-37FC-9ED0-E42CC8AF2A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765" y="6629684"/>
            <a:ext cx="1876539" cy="1876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0496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stretch>
            <a:fillRect/>
          </a:stretch>
        </p:blipFill>
        <p:spPr>
          <a:xfrm>
            <a:off x="378462" y="7866660"/>
            <a:ext cx="6124051" cy="1781225"/>
          </a:xfrm>
          <a:prstGeom prst="rect">
            <a:avLst/>
          </a:prstGeom>
        </p:spPr>
      </p:pic>
      <p:sp>
        <p:nvSpPr>
          <p:cNvPr id="2" name="タイトル 1"/>
          <p:cNvSpPr>
            <a:spLocks noGrp="1"/>
          </p:cNvSpPr>
          <p:nvPr>
            <p:ph type="ctrTitle"/>
          </p:nvPr>
        </p:nvSpPr>
        <p:spPr>
          <a:xfrm>
            <a:off x="364038" y="293433"/>
            <a:ext cx="6224652" cy="307816"/>
          </a:xfrm>
        </p:spPr>
        <p:txBody>
          <a:bodyPr>
            <a:normAutofit fontScale="90000"/>
          </a:bodyPr>
          <a:lstStyle/>
          <a:p>
            <a:r>
              <a:rPr kumimoji="1" lang="en-US" altLang="ja-JP" sz="2000" dirty="0">
                <a:latin typeface="HG丸ｺﾞｼｯｸM-PRO" panose="020F0600000000000000" pitchFamily="50" charset="-128"/>
                <a:ea typeface="HG丸ｺﾞｼｯｸM-PRO" panose="020F0600000000000000" pitchFamily="50" charset="-128"/>
              </a:rPr>
              <a:t>2025</a:t>
            </a:r>
            <a:r>
              <a:rPr kumimoji="1" lang="ja-JP" altLang="en-US" sz="2000" dirty="0">
                <a:latin typeface="HG丸ｺﾞｼｯｸM-PRO" panose="020F0600000000000000" pitchFamily="50" charset="-128"/>
                <a:ea typeface="HG丸ｺﾞｼｯｸM-PRO" panose="020F0600000000000000" pitchFamily="50" charset="-128"/>
              </a:rPr>
              <a:t>年　月　日（　）天気　　</a:t>
            </a:r>
          </a:p>
        </p:txBody>
      </p:sp>
      <p:sp>
        <p:nvSpPr>
          <p:cNvPr id="3" name="サブタイトル 2"/>
          <p:cNvSpPr>
            <a:spLocks noGrp="1"/>
          </p:cNvSpPr>
          <p:nvPr>
            <p:ph type="subTitle" idx="1"/>
          </p:nvPr>
        </p:nvSpPr>
        <p:spPr>
          <a:xfrm>
            <a:off x="413749" y="923098"/>
            <a:ext cx="5974917" cy="1669788"/>
          </a:xfrm>
          <a:ln w="12700">
            <a:solidFill>
              <a:schemeClr val="tx1"/>
            </a:solidFill>
          </a:ln>
        </p:spPr>
        <p:txBody>
          <a:bodyPr>
            <a:normAutofit fontScale="92500"/>
          </a:bodyPr>
          <a:lstStyle/>
          <a:p>
            <a:pPr algn="l"/>
            <a:r>
              <a:rPr kumimoji="1" lang="ja-JP" altLang="en-US" dirty="0">
                <a:latin typeface="HG丸ｺﾞｼｯｸM-PRO" panose="020F0600000000000000" pitchFamily="50" charset="-128"/>
                <a:ea typeface="HG丸ｺﾞｼｯｸM-PRO" panose="020F0600000000000000" pitchFamily="50" charset="-128"/>
              </a:rPr>
              <a:t>今日の予定　　　出席人数　　　　欠席人数</a:t>
            </a:r>
            <a:endParaRPr kumimoji="1" lang="en-US" altLang="ja-JP" dirty="0">
              <a:latin typeface="HG丸ｺﾞｼｯｸM-PRO" panose="020F0600000000000000" pitchFamily="50" charset="-128"/>
              <a:ea typeface="HG丸ｺﾞｼｯｸM-PRO" panose="020F0600000000000000" pitchFamily="50" charset="-128"/>
            </a:endParaRPr>
          </a:p>
          <a:p>
            <a:pPr algn="l"/>
            <a:endParaRPr lang="en-US" altLang="ja-JP" dirty="0">
              <a:latin typeface="HG丸ｺﾞｼｯｸM-PRO" panose="020F0600000000000000" pitchFamily="50" charset="-128"/>
              <a:ea typeface="HG丸ｺﾞｼｯｸM-PRO" panose="020F0600000000000000" pitchFamily="50" charset="-128"/>
            </a:endParaRPr>
          </a:p>
          <a:p>
            <a:pPr algn="l"/>
            <a:r>
              <a:rPr kumimoji="1" lang="ja-JP" altLang="en-US" dirty="0">
                <a:latin typeface="HG丸ｺﾞｼｯｸM-PRO" panose="020F0600000000000000" pitchFamily="50" charset="-128"/>
                <a:ea typeface="HG丸ｺﾞｼｯｸM-PRO" panose="020F0600000000000000" pitchFamily="50" charset="-128"/>
              </a:rPr>
              <a:t>来園者</a:t>
            </a:r>
            <a:endParaRPr kumimoji="1" lang="en-US" altLang="ja-JP" dirty="0">
              <a:latin typeface="HG丸ｺﾞｼｯｸM-PRO" panose="020F0600000000000000" pitchFamily="50" charset="-128"/>
              <a:ea typeface="HG丸ｺﾞｼｯｸM-PRO" panose="020F0600000000000000" pitchFamily="50" charset="-128"/>
            </a:endParaRPr>
          </a:p>
          <a:p>
            <a:pPr algn="l"/>
            <a:endParaRPr lang="en-US" altLang="ja-JP" dirty="0">
              <a:latin typeface="HG丸ｺﾞｼｯｸM-PRO" panose="020F0600000000000000" pitchFamily="50" charset="-128"/>
              <a:ea typeface="HG丸ｺﾞｼｯｸM-PRO" panose="020F0600000000000000" pitchFamily="50" charset="-128"/>
            </a:endParaRPr>
          </a:p>
          <a:p>
            <a:pPr algn="l"/>
            <a:r>
              <a:rPr kumimoji="1" lang="ja-JP" altLang="en-US" dirty="0">
                <a:latin typeface="HG丸ｺﾞｼｯｸM-PRO" panose="020F0600000000000000" pitchFamily="50" charset="-128"/>
                <a:ea typeface="HG丸ｺﾞｼｯｸM-PRO" panose="020F0600000000000000" pitchFamily="50" charset="-128"/>
              </a:rPr>
              <a:t>　　　　　　</a:t>
            </a:r>
            <a:r>
              <a:rPr kumimoji="1" lang="ja-JP" altLang="en-US" sz="1400" dirty="0">
                <a:latin typeface="HG丸ｺﾞｼｯｸM-PRO" panose="020F0600000000000000" pitchFamily="50" charset="-128"/>
                <a:ea typeface="HG丸ｺﾞｼｯｸM-PRO" panose="020F0600000000000000" pitchFamily="50" charset="-128"/>
              </a:rPr>
              <a:t>熱中症指数　　危険　</a:t>
            </a:r>
            <a:r>
              <a:rPr lang="ja-JP" altLang="en-US" sz="1400" dirty="0">
                <a:latin typeface="HG丸ｺﾞｼｯｸM-PRO" panose="020F0600000000000000" pitchFamily="50" charset="-128"/>
                <a:ea typeface="HG丸ｺﾞｼｯｸM-PRO" panose="020F0600000000000000" pitchFamily="50" charset="-128"/>
              </a:rPr>
              <a:t>厳重</a:t>
            </a:r>
            <a:r>
              <a:rPr kumimoji="1" lang="ja-JP" altLang="en-US" sz="1400" dirty="0">
                <a:latin typeface="HG丸ｺﾞｼｯｸM-PRO" panose="020F0600000000000000" pitchFamily="50" charset="-128"/>
                <a:ea typeface="HG丸ｺﾞｼｯｸM-PRO" panose="020F0600000000000000" pitchFamily="50" charset="-128"/>
              </a:rPr>
              <a:t>警戒　警戒　注意　ほぼ安全　　　</a:t>
            </a:r>
          </a:p>
        </p:txBody>
      </p:sp>
      <p:graphicFrame>
        <p:nvGraphicFramePr>
          <p:cNvPr id="4" name="表 3"/>
          <p:cNvGraphicFramePr>
            <a:graphicFrameLocks noGrp="1"/>
          </p:cNvGraphicFramePr>
          <p:nvPr/>
        </p:nvGraphicFramePr>
        <p:xfrm>
          <a:off x="391829" y="2749463"/>
          <a:ext cx="6074341" cy="4960620"/>
        </p:xfrm>
        <a:graphic>
          <a:graphicData uri="http://schemas.openxmlformats.org/drawingml/2006/table">
            <a:tbl>
              <a:tblPr>
                <a:tableStyleId>{5C22544A-7EE6-4342-B048-85BDC9FD1C3A}</a:tableStyleId>
              </a:tblPr>
              <a:tblGrid>
                <a:gridCol w="978203">
                  <a:extLst>
                    <a:ext uri="{9D8B030D-6E8A-4147-A177-3AD203B41FA5}">
                      <a16:colId xmlns:a16="http://schemas.microsoft.com/office/drawing/2014/main" val="1753684759"/>
                    </a:ext>
                  </a:extLst>
                </a:gridCol>
                <a:gridCol w="1319674">
                  <a:extLst>
                    <a:ext uri="{9D8B030D-6E8A-4147-A177-3AD203B41FA5}">
                      <a16:colId xmlns:a16="http://schemas.microsoft.com/office/drawing/2014/main" val="2108418019"/>
                    </a:ext>
                  </a:extLst>
                </a:gridCol>
                <a:gridCol w="716720">
                  <a:extLst>
                    <a:ext uri="{9D8B030D-6E8A-4147-A177-3AD203B41FA5}">
                      <a16:colId xmlns:a16="http://schemas.microsoft.com/office/drawing/2014/main" val="2456078234"/>
                    </a:ext>
                  </a:extLst>
                </a:gridCol>
                <a:gridCol w="557449">
                  <a:extLst>
                    <a:ext uri="{9D8B030D-6E8A-4147-A177-3AD203B41FA5}">
                      <a16:colId xmlns:a16="http://schemas.microsoft.com/office/drawing/2014/main" val="3180336610"/>
                    </a:ext>
                  </a:extLst>
                </a:gridCol>
                <a:gridCol w="557449">
                  <a:extLst>
                    <a:ext uri="{9D8B030D-6E8A-4147-A177-3AD203B41FA5}">
                      <a16:colId xmlns:a16="http://schemas.microsoft.com/office/drawing/2014/main" val="2937039803"/>
                    </a:ext>
                  </a:extLst>
                </a:gridCol>
                <a:gridCol w="669754">
                  <a:extLst>
                    <a:ext uri="{9D8B030D-6E8A-4147-A177-3AD203B41FA5}">
                      <a16:colId xmlns:a16="http://schemas.microsoft.com/office/drawing/2014/main" val="1261025909"/>
                    </a:ext>
                  </a:extLst>
                </a:gridCol>
                <a:gridCol w="615790">
                  <a:extLst>
                    <a:ext uri="{9D8B030D-6E8A-4147-A177-3AD203B41FA5}">
                      <a16:colId xmlns:a16="http://schemas.microsoft.com/office/drawing/2014/main" val="2191717076"/>
                    </a:ext>
                  </a:extLst>
                </a:gridCol>
                <a:gridCol w="659302">
                  <a:extLst>
                    <a:ext uri="{9D8B030D-6E8A-4147-A177-3AD203B41FA5}">
                      <a16:colId xmlns:a16="http://schemas.microsoft.com/office/drawing/2014/main" val="2716052886"/>
                    </a:ext>
                  </a:extLst>
                </a:gridCol>
              </a:tblGrid>
              <a:tr h="407971">
                <a:tc>
                  <a:txBody>
                    <a:bodyPr/>
                    <a:lstStyle/>
                    <a:p>
                      <a:r>
                        <a:rPr kumimoji="1" lang="ja-JP" altLang="en-US" dirty="0">
                          <a:latin typeface="HG丸ｺﾞｼｯｸM-PRO" panose="020F0600000000000000" pitchFamily="50" charset="-128"/>
                          <a:ea typeface="HG丸ｺﾞｼｯｸM-PRO" panose="020F0600000000000000" pitchFamily="50" charset="-128"/>
                        </a:rPr>
                        <a:t>　クラス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HG丸ｺﾞｼｯｸM-PRO" panose="020F0600000000000000" pitchFamily="50" charset="-128"/>
                          <a:ea typeface="HG丸ｺﾞｼｯｸM-PRO" panose="020F0600000000000000" pitchFamily="50" charset="-128"/>
                        </a:rPr>
                        <a:t>　　活動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HG丸ｺﾞｼｯｸM-PRO" panose="020F0600000000000000" pitchFamily="50" charset="-128"/>
                          <a:ea typeface="HG丸ｺﾞｼｯｸM-PRO" panose="020F0600000000000000" pitchFamily="50" charset="-128"/>
                        </a:rPr>
                        <a:t>職員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HG丸ｺﾞｼｯｸM-PRO" panose="020F0600000000000000" pitchFamily="50" charset="-128"/>
                          <a:ea typeface="HG丸ｺﾞｼｯｸM-PRO" panose="020F0600000000000000" pitchFamily="50" charset="-128"/>
                        </a:rPr>
                        <a:t>出席人数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HG丸ｺﾞｼｯｸM-PRO" panose="020F0600000000000000" pitchFamily="50" charset="-128"/>
                          <a:ea typeface="HG丸ｺﾞｼｯｸM-PRO" panose="020F0600000000000000" pitchFamily="50" charset="-128"/>
                        </a:rPr>
                        <a:t>遅刻</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HG丸ｺﾞｼｯｸM-PRO" panose="020F0600000000000000" pitchFamily="50" charset="-128"/>
                          <a:ea typeface="HG丸ｺﾞｼｯｸM-PRO" panose="020F0600000000000000" pitchFamily="50" charset="-128"/>
                        </a:rPr>
                        <a:t>早退</a:t>
                      </a:r>
                      <a:endParaRPr kumimoji="1" lang="en-US" altLang="ja-JP" dirty="0">
                        <a:latin typeface="HG丸ｺﾞｼｯｸM-PRO" panose="020F0600000000000000" pitchFamily="50" charset="-128"/>
                        <a:ea typeface="HG丸ｺﾞｼｯｸM-PRO" panose="020F0600000000000000" pitchFamily="50" charset="-128"/>
                      </a:endParaRPr>
                    </a:p>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HG丸ｺﾞｼｯｸM-PRO" panose="020F0600000000000000" pitchFamily="50" charset="-128"/>
                          <a:ea typeface="HG丸ｺﾞｼｯｸM-PRO" panose="020F0600000000000000" pitchFamily="50" charset="-128"/>
                        </a:rPr>
                        <a:t>体調不良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HG丸ｺﾞｼｯｸM-PRO" panose="020F0600000000000000" pitchFamily="50" charset="-128"/>
                          <a:ea typeface="HG丸ｺﾞｼｯｸM-PRO" panose="020F0600000000000000" pitchFamily="50" charset="-128"/>
                        </a:rPr>
                        <a:t>都合</a:t>
                      </a:r>
                      <a:endParaRPr kumimoji="1" lang="en-US" altLang="ja-JP" dirty="0">
                        <a:latin typeface="HG丸ｺﾞｼｯｸM-PRO" panose="020F0600000000000000" pitchFamily="50" charset="-128"/>
                        <a:ea typeface="HG丸ｺﾞｼｯｸM-PRO" panose="020F0600000000000000" pitchFamily="50" charset="-128"/>
                      </a:endParaRPr>
                    </a:p>
                    <a:p>
                      <a:r>
                        <a:rPr kumimoji="1" lang="ja-JP" altLang="en-US" dirty="0">
                          <a:latin typeface="HG丸ｺﾞｼｯｸM-PRO" panose="020F0600000000000000" pitchFamily="50" charset="-128"/>
                          <a:ea typeface="HG丸ｺﾞｼｯｸM-PRO" panose="020F0600000000000000" pitchFamily="50" charset="-128"/>
                        </a:rPr>
                        <a:t>休み</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6536580"/>
                  </a:ext>
                </a:extLst>
              </a:tr>
              <a:tr h="407971">
                <a:tc>
                  <a:txBody>
                    <a:bodyPr/>
                    <a:lstStyle/>
                    <a:p>
                      <a:r>
                        <a:rPr kumimoji="1" lang="ja-JP" altLang="en-US" dirty="0">
                          <a:latin typeface="HG丸ｺﾞｼｯｸM-PRO" panose="020F0600000000000000" pitchFamily="50" charset="-128"/>
                          <a:ea typeface="HG丸ｺﾞｼｯｸM-PRO" panose="020F0600000000000000" pitchFamily="50" charset="-128"/>
                        </a:rPr>
                        <a:t>ひかり組</a:t>
                      </a:r>
                      <a:endParaRPr kumimoji="1" lang="en-US" altLang="ja-JP" dirty="0">
                        <a:latin typeface="HG丸ｺﾞｼｯｸM-PRO" panose="020F0600000000000000" pitchFamily="50" charset="-128"/>
                        <a:ea typeface="HG丸ｺﾞｼｯｸM-PRO" panose="020F0600000000000000" pitchFamily="50" charset="-128"/>
                      </a:endParaRPr>
                    </a:p>
                    <a:p>
                      <a:endParaRPr kumimoji="1" lang="en-US" altLang="ja-JP" dirty="0">
                        <a:latin typeface="HG丸ｺﾞｼｯｸM-PRO" panose="020F0600000000000000" pitchFamily="50" charset="-128"/>
                        <a:ea typeface="HG丸ｺﾞｼｯｸM-PRO" panose="020F0600000000000000" pitchFamily="50" charset="-128"/>
                      </a:endParaRPr>
                    </a:p>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0498545"/>
                  </a:ext>
                </a:extLst>
              </a:tr>
              <a:tr h="407971">
                <a:tc>
                  <a:txBody>
                    <a:bodyPr/>
                    <a:lstStyle/>
                    <a:p>
                      <a:r>
                        <a:rPr kumimoji="1" lang="ja-JP" altLang="en-US" dirty="0">
                          <a:latin typeface="HG丸ｺﾞｼｯｸM-PRO" panose="020F0600000000000000" pitchFamily="50" charset="-128"/>
                          <a:ea typeface="HG丸ｺﾞｼｯｸM-PRO" panose="020F0600000000000000" pitchFamily="50" charset="-128"/>
                        </a:rPr>
                        <a:t>めばえ組</a:t>
                      </a:r>
                      <a:endParaRPr kumimoji="1" lang="en-US" altLang="ja-JP" dirty="0">
                        <a:latin typeface="HG丸ｺﾞｼｯｸM-PRO" panose="020F0600000000000000" pitchFamily="50" charset="-128"/>
                        <a:ea typeface="HG丸ｺﾞｼｯｸM-PRO" panose="020F0600000000000000" pitchFamily="50" charset="-128"/>
                      </a:endParaRPr>
                    </a:p>
                    <a:p>
                      <a:endParaRPr kumimoji="1" lang="en-US" altLang="ja-JP" dirty="0">
                        <a:latin typeface="HG丸ｺﾞｼｯｸM-PRO" panose="020F0600000000000000" pitchFamily="50" charset="-128"/>
                        <a:ea typeface="HG丸ｺﾞｼｯｸM-PRO" panose="020F0600000000000000" pitchFamily="50" charset="-128"/>
                      </a:endParaRPr>
                    </a:p>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2668512"/>
                  </a:ext>
                </a:extLst>
              </a:tr>
              <a:tr h="407971">
                <a:tc>
                  <a:txBody>
                    <a:bodyPr/>
                    <a:lstStyle/>
                    <a:p>
                      <a:r>
                        <a:rPr kumimoji="1" lang="ja-JP" altLang="en-US" dirty="0">
                          <a:latin typeface="HG丸ｺﾞｼｯｸM-PRO" panose="020F0600000000000000" pitchFamily="50" charset="-128"/>
                          <a:ea typeface="HG丸ｺﾞｼｯｸM-PRO" panose="020F0600000000000000" pitchFamily="50" charset="-128"/>
                        </a:rPr>
                        <a:t>こころ組</a:t>
                      </a:r>
                      <a:endParaRPr kumimoji="1" lang="en-US" altLang="ja-JP" dirty="0">
                        <a:latin typeface="HG丸ｺﾞｼｯｸM-PRO" panose="020F0600000000000000" pitchFamily="50" charset="-128"/>
                        <a:ea typeface="HG丸ｺﾞｼｯｸM-PRO" panose="020F0600000000000000" pitchFamily="50" charset="-128"/>
                      </a:endParaRPr>
                    </a:p>
                    <a:p>
                      <a:endParaRPr kumimoji="1" lang="en-US" altLang="ja-JP" dirty="0">
                        <a:latin typeface="HG丸ｺﾞｼｯｸM-PRO" panose="020F0600000000000000" pitchFamily="50" charset="-128"/>
                        <a:ea typeface="HG丸ｺﾞｼｯｸM-PRO" panose="020F0600000000000000" pitchFamily="50" charset="-128"/>
                      </a:endParaRPr>
                    </a:p>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925671"/>
                  </a:ext>
                </a:extLst>
              </a:tr>
              <a:tr h="407971">
                <a:tc>
                  <a:txBody>
                    <a:bodyPr/>
                    <a:lstStyle/>
                    <a:p>
                      <a:r>
                        <a:rPr kumimoji="1" lang="ja-JP" altLang="en-US" dirty="0">
                          <a:latin typeface="HG丸ｺﾞｼｯｸM-PRO" panose="020F0600000000000000" pitchFamily="50" charset="-128"/>
                          <a:ea typeface="HG丸ｺﾞｼｯｸM-PRO" panose="020F0600000000000000" pitchFamily="50" charset="-128"/>
                        </a:rPr>
                        <a:t>こだま組</a:t>
                      </a:r>
                      <a:endParaRPr kumimoji="1" lang="en-US" altLang="ja-JP" dirty="0">
                        <a:latin typeface="HG丸ｺﾞｼｯｸM-PRO" panose="020F0600000000000000" pitchFamily="50" charset="-128"/>
                        <a:ea typeface="HG丸ｺﾞｼｯｸM-PRO" panose="020F0600000000000000" pitchFamily="50" charset="-128"/>
                      </a:endParaRPr>
                    </a:p>
                    <a:p>
                      <a:endParaRPr kumimoji="1" lang="en-US" altLang="ja-JP" dirty="0">
                        <a:latin typeface="HG丸ｺﾞｼｯｸM-PRO" panose="020F0600000000000000" pitchFamily="50" charset="-128"/>
                        <a:ea typeface="HG丸ｺﾞｼｯｸM-PRO" panose="020F0600000000000000" pitchFamily="50" charset="-128"/>
                      </a:endParaRPr>
                    </a:p>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8556727"/>
                  </a:ext>
                </a:extLst>
              </a:tr>
              <a:tr h="407971">
                <a:tc>
                  <a:txBody>
                    <a:bodyPr/>
                    <a:lstStyle/>
                    <a:p>
                      <a:r>
                        <a:rPr kumimoji="1" lang="ja-JP" altLang="en-US" dirty="0">
                          <a:latin typeface="HG丸ｺﾞｼｯｸM-PRO" panose="020F0600000000000000" pitchFamily="50" charset="-128"/>
                          <a:ea typeface="HG丸ｺﾞｼｯｸM-PRO" panose="020F0600000000000000" pitchFamily="50" charset="-128"/>
                        </a:rPr>
                        <a:t>ゆめ組</a:t>
                      </a:r>
                      <a:endParaRPr kumimoji="1" lang="en-US" altLang="ja-JP" dirty="0">
                        <a:latin typeface="HG丸ｺﾞｼｯｸM-PRO" panose="020F0600000000000000" pitchFamily="50" charset="-128"/>
                        <a:ea typeface="HG丸ｺﾞｼｯｸM-PRO" panose="020F0600000000000000" pitchFamily="50" charset="-128"/>
                      </a:endParaRPr>
                    </a:p>
                    <a:p>
                      <a:endParaRPr kumimoji="1" lang="en-US" altLang="ja-JP" dirty="0">
                        <a:latin typeface="HG丸ｺﾞｼｯｸM-PRO" panose="020F0600000000000000" pitchFamily="50" charset="-128"/>
                        <a:ea typeface="HG丸ｺﾞｼｯｸM-PRO" panose="020F0600000000000000" pitchFamily="50" charset="-128"/>
                      </a:endParaRPr>
                    </a:p>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175762"/>
                  </a:ext>
                </a:extLst>
              </a:tr>
              <a:tr h="407971">
                <a:tc>
                  <a:txBody>
                    <a:bodyPr/>
                    <a:lstStyle/>
                    <a:p>
                      <a:r>
                        <a:rPr kumimoji="1" lang="ja-JP" altLang="en-US" dirty="0">
                          <a:latin typeface="HG丸ｺﾞｼｯｸM-PRO" panose="020F0600000000000000" pitchFamily="50" charset="-128"/>
                          <a:ea typeface="HG丸ｺﾞｼｯｸM-PRO" panose="020F0600000000000000" pitchFamily="50" charset="-128"/>
                        </a:rPr>
                        <a:t>たいよう組</a:t>
                      </a:r>
                      <a:endParaRPr kumimoji="1" lang="en-US" altLang="ja-JP" dirty="0">
                        <a:latin typeface="HG丸ｺﾞｼｯｸM-PRO" panose="020F0600000000000000" pitchFamily="50" charset="-128"/>
                        <a:ea typeface="HG丸ｺﾞｼｯｸM-PRO" panose="020F0600000000000000" pitchFamily="50" charset="-128"/>
                      </a:endParaRPr>
                    </a:p>
                    <a:p>
                      <a:endParaRPr kumimoji="1" lang="en-US" altLang="ja-JP" dirty="0">
                        <a:latin typeface="HG丸ｺﾞｼｯｸM-PRO" panose="020F0600000000000000" pitchFamily="50" charset="-128"/>
                        <a:ea typeface="HG丸ｺﾞｼｯｸM-PRO" panose="020F0600000000000000" pitchFamily="50" charset="-128"/>
                      </a:endParaRPr>
                    </a:p>
                    <a:p>
                      <a:endParaRPr kumimoji="1" lang="ja-JP" altLang="en-US"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6474178"/>
                  </a:ext>
                </a:extLst>
              </a:tr>
            </a:tbl>
          </a:graphicData>
        </a:graphic>
      </p:graphicFrame>
    </p:spTree>
    <p:extLst>
      <p:ext uri="{BB962C8B-B14F-4D97-AF65-F5344CB8AC3E}">
        <p14:creationId xmlns:p14="http://schemas.microsoft.com/office/powerpoint/2010/main" val="35633728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d040dac-7608-4c21-9bb0-9832d119c5ff">
      <Terms xmlns="http://schemas.microsoft.com/office/infopath/2007/PartnerControls"/>
    </lcf76f155ced4ddcb4097134ff3c332f>
    <TaxCatchAll xmlns="f794b1b3-ea11-425b-8507-4f003721073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ED35A75D366A64E892A5FAEB8B8D4B5" ma:contentTypeVersion="15" ma:contentTypeDescription="新しいドキュメントを作成します。" ma:contentTypeScope="" ma:versionID="261f0afcff18335faca6eaff95e30732">
  <xsd:schema xmlns:xsd="http://www.w3.org/2001/XMLSchema" xmlns:xs="http://www.w3.org/2001/XMLSchema" xmlns:p="http://schemas.microsoft.com/office/2006/metadata/properties" xmlns:ns2="5d040dac-7608-4c21-9bb0-9832d119c5ff" xmlns:ns3="f794b1b3-ea11-425b-8507-4f003721073b" targetNamespace="http://schemas.microsoft.com/office/2006/metadata/properties" ma:root="true" ma:fieldsID="6f1906b9b532367686b3bef3edbd43b2" ns2:_="" ns3:_="">
    <xsd:import namespace="5d040dac-7608-4c21-9bb0-9832d119c5ff"/>
    <xsd:import namespace="f794b1b3-ea11-425b-8507-4f003721073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040dac-7608-4c21-9bb0-9832d119c5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b0317bbc-3d60-4c0b-b94f-1f0a0a452b1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794b1b3-ea11-425b-8507-4f003721073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062c9fb-1e53-4129-b2d3-909238061eb0}" ma:internalName="TaxCatchAll" ma:showField="CatchAllData" ma:web="f794b1b3-ea11-425b-8507-4f003721073b">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0B17E8-8014-4727-9091-B71CDD402447}">
  <ds:schemaRefs>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f794b1b3-ea11-425b-8507-4f003721073b"/>
    <ds:schemaRef ds:uri="http://schemas.microsoft.com/office/2006/metadata/properties"/>
    <ds:schemaRef ds:uri="http://www.w3.org/XML/1998/namespace"/>
    <ds:schemaRef ds:uri="5d040dac-7608-4c21-9bb0-9832d119c5ff"/>
    <ds:schemaRef ds:uri="http://purl.org/dc/dcmitype/"/>
  </ds:schemaRefs>
</ds:datastoreItem>
</file>

<file path=customXml/itemProps2.xml><?xml version="1.0" encoding="utf-8"?>
<ds:datastoreItem xmlns:ds="http://schemas.openxmlformats.org/officeDocument/2006/customXml" ds:itemID="{9B83A956-AF7B-49FB-9508-C32DEBE3BC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040dac-7608-4c21-9bb0-9832d119c5ff"/>
    <ds:schemaRef ds:uri="f794b1b3-ea11-425b-8507-4f00372107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830576-D958-43DE-BF31-F4DC7B8D324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712</TotalTime>
  <Words>305</Words>
  <Application>Microsoft Office PowerPoint</Application>
  <PresentationFormat>A4 210 x 297 mm</PresentationFormat>
  <Paragraphs>56</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HGP創英角ﾎﾟｯﾌﾟ体</vt:lpstr>
      <vt:lpstr>HG丸ｺﾞｼｯｸM-PRO</vt:lpstr>
      <vt:lpstr>Arial</vt:lpstr>
      <vt:lpstr>Calibri</vt:lpstr>
      <vt:lpstr>Calibri Light</vt:lpstr>
      <vt:lpstr>Office テーマ</vt:lpstr>
      <vt:lpstr>子ども達が種から植えた大根がようやく収穫できる日がやったきました！ </vt:lpstr>
      <vt:lpstr>まねきねこ変更のおしらせ</vt:lpstr>
      <vt:lpstr>2025年　月　日（　）天気　　</vt:lpstr>
    </vt:vector>
  </TitlesOfParts>
  <Company>株式会社ソラスト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2023年　月　日（　）</dc:title>
  <dc:creator>坂本 明子</dc:creator>
  <cp:lastModifiedBy>永沼 幸子</cp:lastModifiedBy>
  <cp:revision>20</cp:revision>
  <cp:lastPrinted>2025-11-28T06:43:27Z</cp:lastPrinted>
  <dcterms:created xsi:type="dcterms:W3CDTF">2023-05-16T06:23:54Z</dcterms:created>
  <dcterms:modified xsi:type="dcterms:W3CDTF">2025-11-28T06:44:56Z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0x0101000ED35A75D366A64E892A5FAEB8B8D4B5</vt:lpwstr>
  </property>
</Properties>
</file>